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5" r:id="rId2"/>
    <p:sldId id="256" r:id="rId3"/>
    <p:sldId id="297" r:id="rId4"/>
    <p:sldId id="319" r:id="rId5"/>
    <p:sldId id="299" r:id="rId6"/>
    <p:sldId id="300" r:id="rId7"/>
    <p:sldId id="318" r:id="rId8"/>
    <p:sldId id="298" r:id="rId9"/>
    <p:sldId id="307" r:id="rId10"/>
    <p:sldId id="294" r:id="rId11"/>
    <p:sldId id="312" r:id="rId12"/>
    <p:sldId id="302" r:id="rId13"/>
    <p:sldId id="313" r:id="rId14"/>
    <p:sldId id="301" r:id="rId15"/>
    <p:sldId id="315" r:id="rId16"/>
    <p:sldId id="316" r:id="rId17"/>
    <p:sldId id="314" r:id="rId18"/>
    <p:sldId id="311" r:id="rId19"/>
    <p:sldId id="303" r:id="rId20"/>
    <p:sldId id="305" r:id="rId21"/>
    <p:sldId id="317" r:id="rId22"/>
    <p:sldId id="304" r:id="rId23"/>
    <p:sldId id="306" r:id="rId24"/>
    <p:sldId id="283" r:id="rId25"/>
    <p:sldId id="295" r:id="rId26"/>
    <p:sldId id="296" r:id="rId27"/>
    <p:sldId id="293" r:id="rId28"/>
    <p:sldId id="284" r:id="rId29"/>
    <p:sldId id="286" r:id="rId30"/>
    <p:sldId id="288" r:id="rId31"/>
    <p:sldId id="309" r:id="rId32"/>
    <p:sldId id="308" r:id="rId33"/>
    <p:sldId id="278" r:id="rId34"/>
    <p:sldId id="279" r:id="rId35"/>
    <p:sldId id="262" r:id="rId36"/>
    <p:sldId id="266" r:id="rId37"/>
    <p:sldId id="320" r:id="rId38"/>
    <p:sldId id="321" r:id="rId39"/>
    <p:sldId id="32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A1223"/>
    <a:srgbClr val="EC202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42324-78DC-40A2-8CCA-DD789A0F1A8A}" type="datetimeFigureOut">
              <a:rPr lang="en-IN" smtClean="0"/>
              <a:pPr/>
              <a:t>28-02-2019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8BE8B-DDB3-4D03-8801-AD544884A56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8BE8B-DDB3-4D03-8801-AD544884A567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012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8BE8B-DDB3-4D03-8801-AD544884A567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FB3-E178-4A8C-A676-E2E0691711FD}" type="datetimeFigureOut">
              <a:rPr lang="en-IN" smtClean="0"/>
              <a:pPr/>
              <a:t>28-02-2019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430D-5ED7-4683-867E-664F02C27AD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FB3-E178-4A8C-A676-E2E0691711FD}" type="datetimeFigureOut">
              <a:rPr lang="en-IN" smtClean="0"/>
              <a:pPr/>
              <a:t>28-02-2019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430D-5ED7-4683-867E-664F02C27AD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FB3-E178-4A8C-A676-E2E0691711FD}" type="datetimeFigureOut">
              <a:rPr lang="en-IN" smtClean="0"/>
              <a:pPr/>
              <a:t>28-02-2019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430D-5ED7-4683-867E-664F02C27AD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FB3-E178-4A8C-A676-E2E0691711FD}" type="datetimeFigureOut">
              <a:rPr lang="en-IN" smtClean="0"/>
              <a:pPr/>
              <a:t>28-02-2019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430D-5ED7-4683-867E-664F02C27AD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FB3-E178-4A8C-A676-E2E0691711FD}" type="datetimeFigureOut">
              <a:rPr lang="en-IN" smtClean="0"/>
              <a:pPr/>
              <a:t>28-02-2019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430D-5ED7-4683-867E-664F02C27AD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FB3-E178-4A8C-A676-E2E0691711FD}" type="datetimeFigureOut">
              <a:rPr lang="en-IN" smtClean="0"/>
              <a:pPr/>
              <a:t>28-02-2019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430D-5ED7-4683-867E-664F02C27AD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FB3-E178-4A8C-A676-E2E0691711FD}" type="datetimeFigureOut">
              <a:rPr lang="en-IN" smtClean="0"/>
              <a:pPr/>
              <a:t>28-02-2019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430D-5ED7-4683-867E-664F02C27AD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FB3-E178-4A8C-A676-E2E0691711FD}" type="datetimeFigureOut">
              <a:rPr lang="en-IN" smtClean="0"/>
              <a:pPr/>
              <a:t>28-02-2019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430D-5ED7-4683-867E-664F02C27AD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FB3-E178-4A8C-A676-E2E0691711FD}" type="datetimeFigureOut">
              <a:rPr lang="en-IN" smtClean="0"/>
              <a:pPr/>
              <a:t>28-02-2019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430D-5ED7-4683-867E-664F02C27AD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FB3-E178-4A8C-A676-E2E0691711FD}" type="datetimeFigureOut">
              <a:rPr lang="en-IN" smtClean="0"/>
              <a:pPr/>
              <a:t>28-02-2019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430D-5ED7-4683-867E-664F02C27AD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FB3-E178-4A8C-A676-E2E0691711FD}" type="datetimeFigureOut">
              <a:rPr lang="en-IN" smtClean="0"/>
              <a:pPr/>
              <a:t>28-02-2019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430D-5ED7-4683-867E-664F02C27AD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EFB3-E178-4A8C-A676-E2E0691711FD}" type="datetimeFigureOut">
              <a:rPr lang="en-IN" smtClean="0"/>
              <a:pPr/>
              <a:t>28-02-2019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5430D-5ED7-4683-867E-664F02C27AD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53336"/>
            <a:ext cx="914400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n-IN" sz="2000" b="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Founders of </a:t>
            </a:r>
            <a:r>
              <a:rPr lang="en-IN" sz="2000" b="0" dirty="0" err="1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KARMAVEER</a:t>
            </a:r>
            <a:r>
              <a:rPr lang="en-IN" sz="2000" b="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, RIGHT every WRONG and</a:t>
            </a:r>
            <a:r>
              <a:rPr lang="en-IN" sz="2000" b="0" baseline="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IN" sz="2000" b="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Joy of Giving</a:t>
            </a:r>
            <a:endParaRPr lang="en-US" sz="2000" b="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44807" y="144016"/>
            <a:ext cx="92272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G:\LOGOs\icongo all final logo\Jpeg - low res\Picture 1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100013"/>
            <a:ext cx="899591" cy="77727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rgbClr val="96160C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58" y="1844824"/>
            <a:ext cx="8841630" cy="29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36512" y="41304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Architects of THE JOY OF GIVING; RIGHT every WRONG, REX, KARMAVEER and Swachh Bharat Mission.</a:t>
            </a:r>
            <a:endParaRPr lang="en-IN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08" y="144016"/>
            <a:ext cx="6801984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7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00087"/>
            <a:ext cx="72008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4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7 Fulfillments of Fundraisers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Enlightenment</a:t>
            </a:r>
            <a:r>
              <a:rPr lang="en-US" sz="2400" dirty="0"/>
              <a:t>- Inspire Solid Character and Trust!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Temperance</a:t>
            </a:r>
            <a:r>
              <a:rPr lang="en-US" sz="2400" dirty="0"/>
              <a:t> – Help People Balance their Give and Take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Knowledge &amp; Wisdom- </a:t>
            </a:r>
            <a:r>
              <a:rPr lang="en-US" sz="2400" dirty="0"/>
              <a:t>Clarify Purpose and cause dear to one’s heart.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Courage</a:t>
            </a:r>
            <a:r>
              <a:rPr lang="en-US" sz="2400" dirty="0"/>
              <a:t>- Enable People to RIGHT WRONGS and take a stand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Transcendence</a:t>
            </a:r>
            <a:r>
              <a:rPr lang="en-US" sz="2400" dirty="0"/>
              <a:t> – Empower People to GO FOR EXTRAORDINARY and LEAVE A LEGACY.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Being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Humane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– Fulfill the Responsibility as a Human Being, of creating a better, safer world.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Proactive Citizenship- </a:t>
            </a:r>
            <a:r>
              <a:rPr lang="en-US" sz="2400" dirty="0"/>
              <a:t>Fight Apathy, Foster Empathy and Create More responsibility in people by unleashing their potential.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1476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à¸à¸¥à¸à¸²à¸£à¸à¹à¸à¸«à¸²à¸£à¸¹à¸à¸ à¸²à¸à¸ªà¸³à¸«à¸£à¸±à¸ apathy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2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GREATEST PERIL, I feel and foresee For The FUTURE OF HUMANITY is not War, Hunger, Poverty, Terrorism, Corruption, Religion or Conflict, but </a:t>
            </a:r>
            <a:r>
              <a:rPr lang="en-US" sz="4800" dirty="0">
                <a:solidFill>
                  <a:srgbClr val="FF0000"/>
                </a:solidFill>
              </a:rPr>
              <a:t>HUMAN APATHY.  </a:t>
            </a:r>
          </a:p>
        </p:txBody>
      </p:sp>
    </p:spTree>
    <p:extLst>
      <p:ext uri="{BB962C8B-B14F-4D97-AF65-F5344CB8AC3E}">
        <p14:creationId xmlns:p14="http://schemas.microsoft.com/office/powerpoint/2010/main" val="3115578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76064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dirty="0"/>
              <a:t>- Feel the JOY OF GIVING</a:t>
            </a:r>
          </a:p>
          <a:p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- Unleash Potential</a:t>
            </a:r>
          </a:p>
          <a:p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dirty="0"/>
              <a:t>- No to Apathy</a:t>
            </a:r>
          </a:p>
          <a:p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dirty="0"/>
              <a:t>- Do RIGHT</a:t>
            </a:r>
          </a:p>
          <a:p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/>
              <a:t>- Rewarding Happiness and JOY</a:t>
            </a:r>
          </a:p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- Ability to Respond</a:t>
            </a:r>
          </a:p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dirty="0"/>
              <a:t>- Inspiring Inspirators</a:t>
            </a:r>
          </a:p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/>
              <a:t>- Save The Planet and Humanity</a:t>
            </a:r>
          </a:p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dirty="0"/>
              <a:t>- Innovative Solutions</a:t>
            </a:r>
          </a:p>
          <a:p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dirty="0"/>
              <a:t>- Nurture Empathy and Compassion</a:t>
            </a:r>
          </a:p>
          <a:p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dirty="0"/>
              <a:t>- Generate  Consciousness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59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fundraisers are martyrs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21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fundraiser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0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772816"/>
            <a:ext cx="7772400" cy="3384376"/>
          </a:xfrm>
        </p:spPr>
        <p:txBody>
          <a:bodyPr>
            <a:normAutofit fontScale="90000"/>
          </a:bodyPr>
          <a:lstStyle/>
          <a:p>
            <a:r>
              <a:rPr lang="en-IN" dirty="0"/>
              <a:t>A very Warm Namaste </a:t>
            </a:r>
            <a:br>
              <a:rPr lang="en-IN" dirty="0"/>
            </a:br>
            <a:r>
              <a:rPr lang="en-IN" dirty="0"/>
              <a:t>to </a:t>
            </a:r>
            <a:br>
              <a:rPr lang="en-IN" dirty="0"/>
            </a:br>
            <a:r>
              <a:rPr lang="en-IN" dirty="0"/>
              <a:t>all my Friends and Fellow Fundraisers </a:t>
            </a:r>
            <a:br>
              <a:rPr lang="en-IN" dirty="0"/>
            </a:br>
            <a:r>
              <a:rPr lang="en-IN" dirty="0"/>
              <a:t>at </a:t>
            </a:r>
            <a:br>
              <a:rPr lang="en-IN"/>
            </a:br>
            <a:r>
              <a:rPr lang="en-IN"/>
              <a:t>NCPD 2019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0360"/>
            <a:ext cx="8229600" cy="6766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Help People to Feel Happy!</a:t>
            </a:r>
          </a:p>
        </p:txBody>
      </p:sp>
    </p:spTree>
    <p:extLst>
      <p:ext uri="{BB962C8B-B14F-4D97-AF65-F5344CB8AC3E}">
        <p14:creationId xmlns:p14="http://schemas.microsoft.com/office/powerpoint/2010/main" val="1451041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à¸à¸¥à¸à¸²à¸£à¸à¹à¸à¸«à¸²à¸£à¸¹à¸à¸ à¸²à¸à¸ªà¸³à¸«à¸£à¸±à¸ jerry almeida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68" y="1"/>
            <a:ext cx="472908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24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People to Feel </a:t>
            </a:r>
            <a:r>
              <a:rPr lang="en-US" dirty="0" err="1"/>
              <a:t>Happ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4642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fundraiser quotes marty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07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u="sng" dirty="0"/>
              <a:t>Karma </a:t>
            </a:r>
            <a:r>
              <a:rPr lang="en-US" sz="2000" b="1" u="sng" dirty="0" err="1"/>
              <a:t>Mitra</a:t>
            </a:r>
            <a:endParaRPr lang="en-IN" sz="20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522920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Prince Charles was </a:t>
            </a:r>
            <a:r>
              <a:rPr lang="en-IN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honored</a:t>
            </a:r>
            <a:r>
              <a:rPr lang="en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as a Karma </a:t>
            </a:r>
            <a:r>
              <a:rPr lang="en-IN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Mitra</a:t>
            </a:r>
            <a:r>
              <a:rPr lang="en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-Friend in action by The Founders of iCONGO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Raffle Ticket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2276872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Leafl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7587" y="2267366"/>
            <a:ext cx="3531776" cy="154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Leafle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847329"/>
            <a:ext cx="3548608" cy="143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hennai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2008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2986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aper_clipp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560840" cy="645333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7667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182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u="sng" dirty="0"/>
              <a:t>Karma </a:t>
            </a:r>
            <a:r>
              <a:rPr lang="en-US" sz="2000" b="1" u="sng" dirty="0" err="1"/>
              <a:t>Mitra</a:t>
            </a:r>
            <a:endParaRPr lang="en-IN" sz="2000" u="sng" dirty="0"/>
          </a:p>
        </p:txBody>
      </p:sp>
      <p:pic>
        <p:nvPicPr>
          <p:cNvPr id="6" name="Picture 6" descr="Poste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93820"/>
            <a:ext cx="2808312" cy="370186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7" name="Picture 9" descr="Hoarding 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191648"/>
            <a:ext cx="8460433" cy="118968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452320" y="4859868"/>
            <a:ext cx="144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Banner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8144" y="465313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Bookmarks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608" y="46438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Poster</a:t>
            </a:r>
          </a:p>
        </p:txBody>
      </p:sp>
      <p:pic>
        <p:nvPicPr>
          <p:cNvPr id="14" name="Picture 12" descr="Bookm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528192"/>
            <a:ext cx="2016224" cy="316537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b="1" u="sng" dirty="0"/>
              <a:t>Magic Box – Jet Airways</a:t>
            </a:r>
          </a:p>
          <a:p>
            <a:pPr>
              <a:buNone/>
            </a:pPr>
            <a:endParaRPr lang="en-US" sz="2000" b="1" u="sng" dirty="0"/>
          </a:p>
          <a:p>
            <a:pPr algn="just">
              <a:buNone/>
            </a:pPr>
            <a:r>
              <a:rPr lang="en-US" sz="2000" dirty="0"/>
              <a:t>	</a:t>
            </a:r>
            <a:r>
              <a:rPr lang="en-IN" sz="2000" dirty="0"/>
              <a:t>The founders of iCONGO created the Magic Box idea for Jet Airways &amp; Save The Children , India. Passengers were  given  the coupon to select their donation amount and  before the flight landed winners were chosen among the donors who collected their prize at Jet-Airways counter at the Airport.  Through these donations it has helped victims of the earthquakes in Gujarat and Jammu &amp; Kashmir, and those affected by the tsunami in 2004. </a:t>
            </a:r>
          </a:p>
          <a:p>
            <a:pPr>
              <a:buNone/>
            </a:pPr>
            <a:endParaRPr lang="en-US" sz="2000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7935"/>
            <a:ext cx="3024335" cy="223110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3789040"/>
            <a:ext cx="3024335" cy="2304256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60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u="sng" dirty="0"/>
              <a:t>Online Auctions and Events</a:t>
            </a:r>
          </a:p>
        </p:txBody>
      </p:sp>
      <p:pic>
        <p:nvPicPr>
          <p:cNvPr id="7" name="Picture 2" descr="http://www.icongo.in/DHRC/UploadFiles/image/your_f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060848"/>
            <a:ext cx="2573288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060848"/>
            <a:ext cx="2520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2148880"/>
            <a:ext cx="2808312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iCONGO Founders have conceptualised &amp; organised high profile online auctions &amp; events with global firms like eBay and Seagram's supporting the initiatives to raise Huge resources &amp; create awareness.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Fundraising is not about MONEY, HONEY!</a:t>
            </a:r>
          </a:p>
        </p:txBody>
      </p:sp>
    </p:spTree>
    <p:extLst>
      <p:ext uri="{BB962C8B-B14F-4D97-AF65-F5344CB8AC3E}">
        <p14:creationId xmlns:p14="http://schemas.microsoft.com/office/powerpoint/2010/main" val="2874500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u="sng" dirty="0"/>
              <a:t>Jo </a:t>
            </a:r>
            <a:r>
              <a:rPr lang="en-US" sz="2000" b="1" u="sng" dirty="0" err="1"/>
              <a:t>Jeeta</a:t>
            </a:r>
            <a:r>
              <a:rPr lang="en-US" sz="2000" b="1" u="sng" dirty="0"/>
              <a:t> </a:t>
            </a:r>
            <a:r>
              <a:rPr lang="en-US" sz="2000" b="1" u="sng" dirty="0" err="1"/>
              <a:t>Wohi</a:t>
            </a:r>
            <a:r>
              <a:rPr lang="en-US" sz="2000" b="1" u="sng" dirty="0"/>
              <a:t> </a:t>
            </a:r>
            <a:r>
              <a:rPr lang="en-US" sz="2000" b="1" u="sng" dirty="0" err="1"/>
              <a:t>Sikander</a:t>
            </a:r>
            <a:r>
              <a:rPr lang="en-US" sz="2000" b="1" u="sng" dirty="0"/>
              <a:t> – Contest</a:t>
            </a:r>
          </a:p>
          <a:p>
            <a:pPr>
              <a:buNone/>
            </a:pPr>
            <a:endParaRPr lang="en-US" sz="2000" b="1" u="sng" dirty="0"/>
          </a:p>
          <a:p>
            <a:pPr algn="just">
              <a:buNone/>
            </a:pPr>
            <a:r>
              <a:rPr lang="en-US" sz="2000" dirty="0"/>
              <a:t>	</a:t>
            </a:r>
            <a:r>
              <a:rPr lang="en-IN" sz="2000" dirty="0"/>
              <a:t>The founders of iCONGO designed the Story guessing contest for the promotion of the movie Jo </a:t>
            </a:r>
            <a:r>
              <a:rPr lang="en-IN" sz="2000" dirty="0" err="1"/>
              <a:t>Jeet</a:t>
            </a:r>
            <a:r>
              <a:rPr lang="en-IN" sz="2000" dirty="0"/>
              <a:t> </a:t>
            </a:r>
            <a:r>
              <a:rPr lang="en-IN" sz="2000" dirty="0" err="1"/>
              <a:t>Wohi</a:t>
            </a:r>
            <a:r>
              <a:rPr lang="en-IN" sz="2000" dirty="0"/>
              <a:t> </a:t>
            </a:r>
            <a:r>
              <a:rPr lang="en-IN" sz="2000" dirty="0" err="1"/>
              <a:t>Sikander</a:t>
            </a:r>
            <a:r>
              <a:rPr lang="en-IN" sz="2000" dirty="0"/>
              <a:t> in 1992, in partnership with Stardust, </a:t>
            </a:r>
            <a:r>
              <a:rPr lang="en-IN" sz="2000" dirty="0" err="1"/>
              <a:t>Intercard</a:t>
            </a:r>
            <a:r>
              <a:rPr lang="en-IN" sz="2000" dirty="0"/>
              <a:t> &amp; HMV. Prizes like Cycles used in the movie, Picture with the Movies stars in the Stardust magazine, Special screening for the </a:t>
            </a:r>
            <a:r>
              <a:rPr lang="en-IN" sz="2000" dirty="0" err="1"/>
              <a:t>Intercard</a:t>
            </a:r>
            <a:r>
              <a:rPr lang="en-IN" sz="2000" dirty="0"/>
              <a:t> members and other prizes including cash prizes were given away.</a:t>
            </a:r>
            <a:endParaRPr lang="en-US" sz="2000" b="1" u="sng" dirty="0"/>
          </a:p>
        </p:txBody>
      </p:sp>
      <p:pic>
        <p:nvPicPr>
          <p:cNvPr id="63491" name="Picture 3" descr="G:\Raffle\Jo je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521" y="1772816"/>
            <a:ext cx="277976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à¸à¸¥à¸à¸²à¸£à¸à¹à¸à¸«à¸²à¸£à¸¹à¸à¸ à¸²à¸à¸ªà¸³à¸«à¸£à¸±à¸ i am mov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29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à¸à¸¥à¸à¸²à¸£à¸à¹à¸à¸«à¸²à¸£à¸¹à¸à¸ à¸²à¸à¸ªà¸³à¸«à¸£à¸±à¸ icongo the joy of g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02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Merchandise</a:t>
            </a:r>
            <a:endParaRPr lang="en-IN" dirty="0"/>
          </a:p>
        </p:txBody>
      </p:sp>
      <p:graphicFrame>
        <p:nvGraphicFramePr>
          <p:cNvPr id="1027" name="Object 4"/>
          <p:cNvGraphicFramePr>
            <a:graphicFrameLocks noGrp="1" noChangeAspect="1"/>
          </p:cNvGraphicFramePr>
          <p:nvPr/>
        </p:nvGraphicFramePr>
        <p:xfrm>
          <a:off x="467544" y="2060848"/>
          <a:ext cx="3517557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Bitmap Image" r:id="rId3" imgW="10000000" imgH="7144747" progId="PBrush">
                  <p:embed/>
                </p:oleObj>
              </mc:Choice>
              <mc:Fallback>
                <p:oleObj name="Bitmap Image" r:id="rId3" imgW="10000000" imgH="7144747" progId="PBrush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48000" contrast="-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060848"/>
                        <a:ext cx="3517557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G:\iCARE\Facebook\Diwali Ramzan T-Shi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556792"/>
            <a:ext cx="1894592" cy="210314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861048"/>
            <a:ext cx="2544489" cy="255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4932040" y="4509120"/>
            <a:ext cx="1080120" cy="10081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4860032" y="4450467"/>
            <a:ext cx="12241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CC00"/>
                </a:solidFill>
                <a:latin typeface="Andalus" pitchFamily="18" charset="-78"/>
                <a:cs typeface="Andalus" pitchFamily="18" charset="-78"/>
              </a:rPr>
              <a:t>iCan </a:t>
            </a:r>
          </a:p>
          <a:p>
            <a:pPr algn="ctr"/>
            <a:r>
              <a:rPr lang="en-US" b="1" dirty="0">
                <a:solidFill>
                  <a:srgbClr val="FFCC00"/>
                </a:solidFill>
                <a:latin typeface="Andalus" pitchFamily="18" charset="-78"/>
                <a:cs typeface="Andalus" pitchFamily="18" charset="-78"/>
              </a:rPr>
              <a:t>RIGHT every WRONG</a:t>
            </a:r>
            <a:endParaRPr lang="en-IN" b="1" dirty="0">
              <a:solidFill>
                <a:srgbClr val="FFCC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4499992" y="3573016"/>
            <a:ext cx="150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T-shirt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4716016" y="5949280"/>
            <a:ext cx="150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Lapel Badge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87637" y="5445224"/>
            <a:ext cx="150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Wrist Band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6296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Sticker</a:t>
            </a:r>
            <a:endParaRPr lang="en-IN" dirty="0"/>
          </a:p>
        </p:txBody>
      </p:sp>
      <p:sp>
        <p:nvSpPr>
          <p:cNvPr id="26" name="Rectangle 25"/>
          <p:cNvSpPr/>
          <p:nvPr/>
        </p:nvSpPr>
        <p:spPr>
          <a:xfrm>
            <a:off x="7020272" y="1700808"/>
            <a:ext cx="1584176" cy="151216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3555" name="Picture 3" descr="G:\LOGOs\Man White 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0408" y="1700808"/>
            <a:ext cx="721992" cy="86409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804248" y="2186861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gency FB" pitchFamily="34" charset="0"/>
              </a:rPr>
              <a:t> 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Agency FB" pitchFamily="34" charset="0"/>
              </a:rPr>
              <a:t>iCan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gency FB" pitchFamily="34" charset="0"/>
              </a:rPr>
              <a:t>RIGHTeveryWRONG</a:t>
            </a:r>
            <a:endParaRPr lang="en-IN" sz="2000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6876256" y="5600853"/>
            <a:ext cx="19442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Online Merchandise</a:t>
            </a:r>
          </a:p>
          <a:p>
            <a:pPr algn="ctr"/>
            <a:r>
              <a:rPr lang="en-US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Discount Coupons</a:t>
            </a:r>
          </a:p>
        </p:txBody>
      </p:sp>
      <p:pic>
        <p:nvPicPr>
          <p:cNvPr id="23556" name="Picture 4" descr="http://www.dominos.co.in/files/upload/images/b45436f6dccbd2fc6d0350d25ffb2f6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293096"/>
            <a:ext cx="2035827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Choose your Raffle numbers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Select the combination of numbers on your Raffle ticket.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r>
              <a:rPr lang="en-IN" sz="1800" dirty="0"/>
              <a:t>You can choose your favourite 8 digit ticket no. out of 10 </a:t>
            </a:r>
            <a:r>
              <a:rPr lang="en-IN" sz="1800" dirty="0" err="1"/>
              <a:t>crore</a:t>
            </a:r>
            <a:r>
              <a:rPr lang="en-IN" sz="1800" dirty="0"/>
              <a:t> combinations. (Numbers can be selected through sum of your lucky no. e.g.. </a:t>
            </a:r>
          </a:p>
          <a:p>
            <a:pPr>
              <a:buFont typeface="Courier New" pitchFamily="49" charset="0"/>
              <a:buChar char="o"/>
            </a:pPr>
            <a:r>
              <a:rPr lang="en-IN" sz="1600" dirty="0"/>
              <a:t>If your favourite no is 5 then choose  (</a:t>
            </a:r>
            <a:r>
              <a:rPr lang="en-IN" sz="1600" u="sng" dirty="0"/>
              <a:t>24796238</a:t>
            </a:r>
            <a:r>
              <a:rPr lang="en-IN" sz="1600" dirty="0"/>
              <a:t> i.e. 2+4+7+9+6+2+3+8 = 41, 4+1 = </a:t>
            </a:r>
            <a:r>
              <a:rPr lang="en-IN" sz="1600" b="1" dirty="0"/>
              <a:t>5</a:t>
            </a:r>
            <a:r>
              <a:rPr lang="en-IN" sz="1600" dirty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IN" sz="1800" dirty="0"/>
              <a:t>Or </a:t>
            </a:r>
            <a:r>
              <a:rPr lang="en-IN" sz="1600" dirty="0"/>
              <a:t>choose these no. ending with 5 - </a:t>
            </a:r>
            <a:r>
              <a:rPr lang="en-IN" sz="1600" u="sng" dirty="0"/>
              <a:t>46572395</a:t>
            </a:r>
            <a:r>
              <a:rPr lang="en-IN" sz="1600" dirty="0"/>
              <a:t>, </a:t>
            </a:r>
            <a:r>
              <a:rPr lang="en-IN" sz="1600" u="sng" dirty="0"/>
              <a:t>47266355</a:t>
            </a:r>
          </a:p>
          <a:p>
            <a:pPr>
              <a:buFont typeface="Courier New" pitchFamily="49" charset="0"/>
              <a:buChar char="o"/>
            </a:pPr>
            <a:r>
              <a:rPr lang="en-IN" sz="1800" dirty="0"/>
              <a:t>Numbers ending in sequence, ----3456, -----786, ------555</a:t>
            </a:r>
          </a:p>
          <a:p>
            <a:pPr>
              <a:buNone/>
            </a:pPr>
            <a:r>
              <a:rPr lang="en-IN" sz="1800" i="1" dirty="0"/>
              <a:t>	These options will be visible to the customer while purchasing the ticket.</a:t>
            </a:r>
            <a:endParaRPr lang="en-IN" sz="1800" dirty="0"/>
          </a:p>
          <a:p>
            <a:pPr marL="514350" indent="-514350">
              <a:buNone/>
            </a:pPr>
            <a:endParaRPr lang="en-US" sz="2400" dirty="0"/>
          </a:p>
          <a:p>
            <a:pPr marL="514350" indent="-514350">
              <a:buNone/>
            </a:pPr>
            <a:r>
              <a:rPr lang="en-US" sz="2400" dirty="0"/>
              <a:t>2. 	Submit it online with you personal detail which would be required to claim the winning prize. </a:t>
            </a:r>
          </a:p>
          <a:p>
            <a:pPr>
              <a:buNone/>
            </a:pPr>
            <a:endParaRPr lang="en-IN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Raffle Ticket</a:t>
            </a:r>
            <a:endParaRPr lang="en-IN" dirty="0"/>
          </a:p>
        </p:txBody>
      </p:sp>
      <p:pic>
        <p:nvPicPr>
          <p:cNvPr id="5" name="Picture 18" descr="Leaf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239" y="1340768"/>
            <a:ext cx="5995988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Leafl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933056"/>
            <a:ext cx="60245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12160" y="1577629"/>
            <a:ext cx="129614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KARMA RAFFLES</a:t>
            </a:r>
            <a:endParaRPr lang="en-IN" sz="1200" b="1" dirty="0"/>
          </a:p>
        </p:txBody>
      </p:sp>
      <p:pic>
        <p:nvPicPr>
          <p:cNvPr id="8" name="Picture 4" descr="http://www.carkhabri.com/Gallery/renault/renault-duster/common/large/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2287" y="4211216"/>
            <a:ext cx="1645898" cy="115212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19872" y="3593854"/>
            <a:ext cx="1800200" cy="1231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2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3521845"/>
            <a:ext cx="295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THE BUMPER PRIZE IS RENAULT DUSTER</a:t>
            </a:r>
            <a:endParaRPr lang="en-IN" sz="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2" y="4211216"/>
            <a:ext cx="57606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IN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4139208"/>
            <a:ext cx="1296144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KARMA RAFFLES</a:t>
            </a:r>
            <a:endParaRPr lang="en-IN" sz="1200" b="1" dirty="0"/>
          </a:p>
        </p:txBody>
      </p:sp>
      <p:pic>
        <p:nvPicPr>
          <p:cNvPr id="58370" name="Picture 2" descr="http://astralharmony.com/blog/wp-content/uploads/2013/03/bigstockphoto_Hand_holding_tree_7857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1772816"/>
            <a:ext cx="1152128" cy="16561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28184" y="3429000"/>
            <a:ext cx="11521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84188538</a:t>
            </a:r>
            <a:endParaRPr lang="en-IN" sz="1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Ideas of Change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4000" dirty="0">
                <a:solidFill>
                  <a:schemeClr val="accent6">
                    <a:lumMod val="75000"/>
                  </a:schemeClr>
                </a:solidFill>
              </a:rPr>
              <a:t>Karmaveer Chakra </a:t>
            </a:r>
            <a:r>
              <a:rPr lang="en-IN" sz="4000" dirty="0"/>
              <a:t>awarded instituted by iCONGO with UN.</a:t>
            </a:r>
            <a:endParaRPr lang="en-IN" sz="3600" dirty="0"/>
          </a:p>
        </p:txBody>
      </p:sp>
      <p:pic>
        <p:nvPicPr>
          <p:cNvPr id="6" name="Picture 1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628800"/>
            <a:ext cx="125304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Image result for jerry almeida karma mit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Image result for jerry almeida karma mit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Image result for jerry almeida karma mit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mage result for jerry almeida why i find noj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0360"/>
            <a:ext cx="9144000" cy="6766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Fundraising is about creating JOY- THE JOY OF GIVING </a:t>
            </a:r>
          </a:p>
        </p:txBody>
      </p:sp>
    </p:spTree>
    <p:extLst>
      <p:ext uri="{BB962C8B-B14F-4D97-AF65-F5344CB8AC3E}">
        <p14:creationId xmlns:p14="http://schemas.microsoft.com/office/powerpoint/2010/main" val="82873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1168"/>
            <a:ext cx="8229600" cy="219594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The JOY OF GIVING </a:t>
            </a:r>
          </a:p>
          <a:p>
            <a:pPr marL="0" indent="0" algn="ctr">
              <a:buNone/>
            </a:pPr>
            <a:r>
              <a:rPr lang="en-US" dirty="0"/>
              <a:t>is not about making a donation, </a:t>
            </a:r>
          </a:p>
          <a:p>
            <a:pPr marL="0" indent="0" algn="ctr">
              <a:buNone/>
            </a:pPr>
            <a:r>
              <a:rPr lang="en-US" dirty="0"/>
              <a:t>but about </a:t>
            </a:r>
          </a:p>
          <a:p>
            <a:pPr marL="0" indent="0" algn="ctr">
              <a:buNone/>
            </a:pPr>
            <a:r>
              <a:rPr lang="en-US" dirty="0"/>
              <a:t>making a contribution </a:t>
            </a:r>
          </a:p>
          <a:p>
            <a:pPr marL="0" indent="0" algn="ctr">
              <a:buNone/>
            </a:pPr>
            <a:r>
              <a:rPr lang="en-US" dirty="0"/>
              <a:t>and </a:t>
            </a:r>
          </a:p>
          <a:p>
            <a:pPr marL="0" indent="0" algn="ctr">
              <a:buNone/>
            </a:pPr>
            <a:r>
              <a:rPr lang="en-US" dirty="0"/>
              <a:t>championing change to make a difference. </a:t>
            </a:r>
          </a:p>
        </p:txBody>
      </p:sp>
    </p:spTree>
    <p:extLst>
      <p:ext uri="{BB962C8B-B14F-4D97-AF65-F5344CB8AC3E}">
        <p14:creationId xmlns:p14="http://schemas.microsoft.com/office/powerpoint/2010/main" val="72135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à¸à¸¥à¸à¸²à¸£à¸à¹à¸à¸«à¸²à¸£à¸¹à¸à¸ à¸²à¸à¸ªà¸³à¸«à¸£à¸±à¸ jerry almeida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6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à¸à¸¥à¸à¸²à¸£à¸à¹à¸à¸«à¸²à¸£à¸¹à¸à¸ à¸²à¸à¸ªà¸³à¸«à¸£à¸±à¸ icongo the joy of gi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0405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9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à¸à¸¥à¸à¸²à¸£à¸à¹à¸à¸«à¸²à¸£à¸¹à¸à¸ à¸²à¸à¸ªà¸³à¸«à¸£à¸±à¸ icongo the joy of g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69257"/>
            <a:ext cx="294893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2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460</Words>
  <Application>Microsoft Office PowerPoint</Application>
  <PresentationFormat>On-screen Show (4:3)</PresentationFormat>
  <Paragraphs>109</Paragraphs>
  <Slides>39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Agency FB</vt:lpstr>
      <vt:lpstr>Andalus</vt:lpstr>
      <vt:lpstr>Arial</vt:lpstr>
      <vt:lpstr>Calibri</vt:lpstr>
      <vt:lpstr>Courier New</vt:lpstr>
      <vt:lpstr>Tahoma</vt:lpstr>
      <vt:lpstr>Office Theme</vt:lpstr>
      <vt:lpstr>Bitmap Image</vt:lpstr>
      <vt:lpstr>PowerPoint Presentation</vt:lpstr>
      <vt:lpstr>A very Warm Namaste  to  all my Friends and Fellow Fundraisers  at  NCPD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7 Fulfillments of Fundraisers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 People to Feel Happ!</vt:lpstr>
      <vt:lpstr>PowerPoint Presentation</vt:lpstr>
      <vt:lpstr>Background</vt:lpstr>
      <vt:lpstr>PowerPoint Presentation</vt:lpstr>
      <vt:lpstr>PowerPoint Presentation</vt:lpstr>
      <vt:lpstr>Background</vt:lpstr>
      <vt:lpstr>Background</vt:lpstr>
      <vt:lpstr>Background</vt:lpstr>
      <vt:lpstr>Background</vt:lpstr>
      <vt:lpstr>PowerPoint Presentation</vt:lpstr>
      <vt:lpstr>PowerPoint Presentation</vt:lpstr>
      <vt:lpstr>Merchandise</vt:lpstr>
      <vt:lpstr>Choose your Raffle numbers </vt:lpstr>
      <vt:lpstr>Raffle Ticket</vt:lpstr>
      <vt:lpstr>Ideas of Change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KARMA RAFFLES</dc:title>
  <dc:creator>hunar brar</dc:creator>
  <cp:lastModifiedBy>Jeroninio "Jerry" Almeida</cp:lastModifiedBy>
  <cp:revision>42</cp:revision>
  <dcterms:created xsi:type="dcterms:W3CDTF">2014-05-31T04:33:22Z</dcterms:created>
  <dcterms:modified xsi:type="dcterms:W3CDTF">2019-02-28T06:17:43Z</dcterms:modified>
</cp:coreProperties>
</file>